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9178"/>
    <a:srgbClr val="B5CEA8"/>
    <a:srgbClr val="569CCC"/>
    <a:srgbClr val="4EC9B0"/>
    <a:srgbClr val="DCDCAA"/>
    <a:srgbClr val="6A9955"/>
    <a:srgbClr val="C8C8C1"/>
    <a:srgbClr val="9CD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2" autoAdjust="0"/>
  </p:normalViewPr>
  <p:slideViewPr>
    <p:cSldViewPr>
      <p:cViewPr varScale="1">
        <p:scale>
          <a:sx n="106" d="100"/>
          <a:sy n="106" d="100"/>
        </p:scale>
        <p:origin x="-168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DFC7C-529E-48E3-AE55-1FF4F4704911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EA35F-CC8D-46A5-92AA-A99CA8586C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EA35F-CC8D-46A5-92AA-A99CA8586C6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92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Circl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36358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685800" y="395079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Let’s make an application</a:t>
            </a:r>
            <a:endParaRPr lang="ru-RU" dirty="0"/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 rot="10800000">
            <a:off x="3419872" y="4916759"/>
            <a:ext cx="2304256" cy="600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with Haskell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143250" y="1268760"/>
            <a:ext cx="70867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8.74393E-7 L 0 -0.2146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6838E-7 L 0 -0.21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4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/>
          <a:lstStyle/>
          <a:p>
            <a:r>
              <a:rPr lang="en-US" dirty="0" smtClean="0"/>
              <a:t>Thanks for attention!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89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 стрелкой 11"/>
          <p:cNvCxnSpPr/>
          <p:nvPr/>
        </p:nvCxnSpPr>
        <p:spPr>
          <a:xfrm flipV="1">
            <a:off x="3306187" y="2051556"/>
            <a:ext cx="0" cy="30243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3234179" y="4997236"/>
            <a:ext cx="30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105655" y="4922584"/>
                <a:ext cx="366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  <a:ea typeface="Cambria Math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655" y="4922584"/>
                <a:ext cx="36638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46147" y="1970256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  <a:ea typeface="Cambria Math" pitchFamily="18" charset="0"/>
                        </a:rPr>
                        <m:t>𝑦</m:t>
                      </m:r>
                    </m:oMath>
                  </m:oMathPara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147" y="1970256"/>
                <a:ext cx="36978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46147" y="4922584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  <a:ea typeface="Cambria Math" pitchFamily="18" charset="0"/>
                        </a:rPr>
                        <m:t>0</m:t>
                      </m:r>
                    </m:oMath>
                  </m:oMathPara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147" y="4922584"/>
                <a:ext cx="36420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единительная линия 19"/>
          <p:cNvCxnSpPr/>
          <p:nvPr/>
        </p:nvCxnSpPr>
        <p:spPr>
          <a:xfrm flipV="1">
            <a:off x="3306187" y="3203684"/>
            <a:ext cx="1656184" cy="179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16271" y="3779748"/>
                <a:ext cx="368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 smtClean="0">
                          <a:latin typeface="Cambria Math"/>
                          <a:ea typeface="Cambria Math" pitchFamily="18" charset="0"/>
                        </a:rPr>
                        <m:t>𝜌</m:t>
                      </m:r>
                    </m:oMath>
                  </m:oMathPara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271" y="3779748"/>
                <a:ext cx="36862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22211" y="4618834"/>
                <a:ext cx="39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 smtClean="0">
                          <a:latin typeface="Cambria Math"/>
                          <a:ea typeface="Cambria Math" pitchFamily="18" charset="0"/>
                        </a:rPr>
                        <m:t>𝜑</m:t>
                      </m:r>
                    </m:oMath>
                  </m:oMathPara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211" y="4618834"/>
                <a:ext cx="397993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Дуга 26"/>
          <p:cNvSpPr/>
          <p:nvPr/>
        </p:nvSpPr>
        <p:spPr>
          <a:xfrm>
            <a:off x="2343747" y="4030636"/>
            <a:ext cx="1933203" cy="1933200"/>
          </a:xfrm>
          <a:prstGeom prst="arc">
            <a:avLst>
              <a:gd name="adj1" fmla="val 18777442"/>
              <a:gd name="adj2" fmla="val 0"/>
            </a:avLst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78185" y="2843644"/>
                <a:ext cx="438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  <a:ea typeface="Cambria Math" pitchFamily="18" charset="0"/>
                        </a:rPr>
                        <m:t>𝑀</m:t>
                      </m:r>
                    </m:oMath>
                  </m:oMathPara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185" y="2843644"/>
                <a:ext cx="438774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единительная линия 32"/>
          <p:cNvCxnSpPr/>
          <p:nvPr/>
        </p:nvCxnSpPr>
        <p:spPr>
          <a:xfrm>
            <a:off x="4962371" y="3203684"/>
            <a:ext cx="0" cy="179355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>
            <a:off x="3306187" y="3212976"/>
            <a:ext cx="1656184" cy="464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Левая фигурная скобка 42"/>
          <p:cNvSpPr/>
          <p:nvPr/>
        </p:nvSpPr>
        <p:spPr>
          <a:xfrm rot="5400000">
            <a:off x="4083758" y="2325074"/>
            <a:ext cx="101042" cy="1656184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Левая фигурная скобка 43"/>
          <p:cNvSpPr/>
          <p:nvPr/>
        </p:nvSpPr>
        <p:spPr>
          <a:xfrm rot="10800000">
            <a:off x="4962371" y="3214092"/>
            <a:ext cx="101923" cy="1783144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039074" y="3915794"/>
                <a:ext cx="900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/>
                          <a:ea typeface="Cambria Math"/>
                        </a:rPr>
                        <m:t>𝜌</m:t>
                      </m:r>
                      <m:func>
                        <m:func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074" y="3915794"/>
                <a:ext cx="900952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683803" y="2762344"/>
                <a:ext cx="931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/>
                          <a:ea typeface="Cambria Math"/>
                        </a:rPr>
                        <m:t>𝜌</m:t>
                      </m:r>
                      <m:func>
                        <m:func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03" y="2762344"/>
                <a:ext cx="931409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110412" y="2267580"/>
                <a:ext cx="1907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: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412" y="2267580"/>
                <a:ext cx="1907766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1752657" y="5805264"/>
            <a:ext cx="5630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DCDCAA"/>
                </a:solidFill>
                <a:latin typeface="Consolas" pitchFamily="49" charset="0"/>
              </a:rPr>
              <a:t>toCartesian</a:t>
            </a:r>
            <a:r>
              <a:rPr lang="en-US" dirty="0" smtClean="0">
                <a:latin typeface="Consolas" pitchFamily="49" charset="0"/>
              </a:rPr>
              <a:t> :: </a:t>
            </a:r>
            <a:r>
              <a:rPr lang="en-US" dirty="0" smtClean="0">
                <a:solidFill>
                  <a:srgbClr val="4EC9B0"/>
                </a:solidFill>
                <a:latin typeface="Consolas" pitchFamily="49" charset="0"/>
              </a:rPr>
              <a:t>Point</a:t>
            </a:r>
            <a:r>
              <a:rPr lang="en-US" dirty="0" smtClean="0">
                <a:latin typeface="Consolas" pitchFamily="49" charset="0"/>
              </a:rPr>
              <a:t> -&gt; </a:t>
            </a:r>
            <a:r>
              <a:rPr lang="en-US" dirty="0" smtClean="0">
                <a:solidFill>
                  <a:srgbClr val="4EC9B0"/>
                </a:solidFill>
                <a:latin typeface="Consolas" pitchFamily="49" charset="0"/>
              </a:rPr>
              <a:t>Point</a:t>
            </a:r>
            <a:endParaRPr lang="en-US" dirty="0" smtClean="0">
              <a:latin typeface="Consolas" pitchFamily="49" charset="0"/>
            </a:endParaRPr>
          </a:p>
          <a:p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toCartesian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l-GR" dirty="0">
                <a:latin typeface="Consolas" pitchFamily="49" charset="0"/>
              </a:rPr>
              <a:t>(</a:t>
            </a:r>
            <a:r>
              <a:rPr lang="el-G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ρ</a:t>
            </a:r>
            <a:r>
              <a:rPr lang="el-GR" dirty="0">
                <a:latin typeface="Consolas" pitchFamily="49" charset="0"/>
              </a:rPr>
              <a:t>, </a:t>
            </a:r>
            <a:r>
              <a:rPr lang="el-G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φ</a:t>
            </a:r>
            <a:r>
              <a:rPr lang="el-GR" dirty="0">
                <a:latin typeface="Consolas" pitchFamily="49" charset="0"/>
              </a:rPr>
              <a:t>) = (</a:t>
            </a:r>
            <a:r>
              <a:rPr lang="el-G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ρ</a:t>
            </a:r>
            <a:r>
              <a:rPr lang="el-GR" dirty="0">
                <a:latin typeface="Consolas" pitchFamily="49" charset="0"/>
              </a:rPr>
              <a:t> *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cos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l-G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φ</a:t>
            </a:r>
            <a:r>
              <a:rPr lang="el-GR" dirty="0">
                <a:latin typeface="Consolas" pitchFamily="49" charset="0"/>
              </a:rPr>
              <a:t>, </a:t>
            </a:r>
            <a:r>
              <a:rPr lang="el-G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ρ</a:t>
            </a:r>
            <a:r>
              <a:rPr lang="el-GR" dirty="0">
                <a:latin typeface="Consolas" pitchFamily="49" charset="0"/>
              </a:rPr>
              <a:t> *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sin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l-G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φ</a:t>
            </a:r>
            <a:r>
              <a:rPr lang="el-GR" dirty="0">
                <a:latin typeface="Consolas" pitchFamily="49" charset="0"/>
              </a:rPr>
              <a:t>)</a:t>
            </a:r>
            <a:endParaRPr lang="ru-RU" dirty="0">
              <a:latin typeface="Consolas" pitchFamily="49" charset="0"/>
            </a:endParaRPr>
          </a:p>
        </p:txBody>
      </p:sp>
      <p:sp>
        <p:nvSpPr>
          <p:cNvPr id="49" name="Заголовок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coordinate system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4835573" y="2947590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40503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0" y="5383903"/>
            <a:ext cx="8606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DCDCAA"/>
                </a:solidFill>
                <a:latin typeface="Consolas" pitchFamily="49" charset="0"/>
              </a:rPr>
              <a:t>createCircle</a:t>
            </a:r>
            <a:r>
              <a:rPr lang="en-US" dirty="0" smtClean="0">
                <a:latin typeface="Consolas" pitchFamily="49" charset="0"/>
              </a:rPr>
              <a:t> :: </a:t>
            </a:r>
            <a:r>
              <a:rPr lang="en-US" dirty="0" smtClean="0">
                <a:solidFill>
                  <a:srgbClr val="4EC9B0"/>
                </a:solidFill>
                <a:latin typeface="Consolas" pitchFamily="49" charset="0"/>
              </a:rPr>
              <a:t>Float</a:t>
            </a:r>
            <a:r>
              <a:rPr lang="en-US" dirty="0" smtClean="0">
                <a:latin typeface="Consolas" pitchFamily="49" charset="0"/>
              </a:rPr>
              <a:t> -&gt; </a:t>
            </a:r>
            <a:r>
              <a:rPr lang="en-US" dirty="0" smtClean="0">
                <a:solidFill>
                  <a:srgbClr val="4EC9B0"/>
                </a:solidFill>
                <a:latin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</a:rPr>
              <a:t> -&gt; [</a:t>
            </a:r>
            <a:r>
              <a:rPr lang="en-US" dirty="0" smtClean="0">
                <a:solidFill>
                  <a:srgbClr val="4EC9B0"/>
                </a:solidFill>
                <a:latin typeface="Consolas" pitchFamily="49" charset="0"/>
              </a:rPr>
              <a:t>Point</a:t>
            </a:r>
            <a:r>
              <a:rPr lang="en-US" dirty="0" smtClean="0">
                <a:latin typeface="Consolas" pitchFamily="49" charset="0"/>
              </a:rPr>
              <a:t>]</a:t>
            </a:r>
          </a:p>
          <a:p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createCircle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l-G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ρ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n</a:t>
            </a:r>
            <a:r>
              <a:rPr lang="en-US" dirty="0" smtClean="0">
                <a:latin typeface="Consolas" pitchFamily="49" charset="0"/>
              </a:rPr>
              <a:t> =</a:t>
            </a:r>
          </a:p>
          <a:p>
            <a:r>
              <a:rPr lang="en-US" dirty="0" smtClean="0">
                <a:latin typeface="Consolas" pitchFamily="49" charset="0"/>
              </a:rPr>
              <a:t>  </a:t>
            </a:r>
            <a:r>
              <a:rPr lang="en-US" dirty="0" smtClean="0">
                <a:solidFill>
                  <a:srgbClr val="569CCC"/>
                </a:solidFill>
                <a:latin typeface="Consolas" pitchFamily="49" charset="0"/>
              </a:rPr>
              <a:t>where</a:t>
            </a:r>
            <a:endParaRPr lang="en-US" dirty="0" smtClean="0">
              <a:latin typeface="Consolas" pitchFamily="49" charset="0"/>
            </a:endParaRPr>
          </a:p>
          <a:p>
            <a:r>
              <a:rPr lang="en-US" dirty="0" smtClean="0">
                <a:latin typeface="Consolas" pitchFamily="49" charset="0"/>
              </a:rPr>
              <a:t>   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d</a:t>
            </a:r>
            <a:r>
              <a:rPr lang="el-G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φ</a:t>
            </a:r>
            <a:r>
              <a:rPr lang="en-US" dirty="0" smtClean="0">
                <a:latin typeface="Consolas" pitchFamily="49" charset="0"/>
              </a:rPr>
              <a:t> =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2</a:t>
            </a:r>
            <a:r>
              <a:rPr lang="en-US" dirty="0" smtClean="0">
                <a:latin typeface="Consolas" pitchFamily="49" charset="0"/>
              </a:rPr>
              <a:t> * </a:t>
            </a:r>
            <a:r>
              <a:rPr lang="el-GR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π</a:t>
            </a:r>
            <a:r>
              <a:rPr lang="en-US" dirty="0" smtClean="0">
                <a:latin typeface="Consolas" pitchFamily="49" charset="0"/>
              </a:rPr>
              <a:t> /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fromIntegral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n</a:t>
            </a:r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 circle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4572000" y="1448780"/>
            <a:ext cx="0" cy="396044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 rot="5400000" flipV="1">
            <a:off x="4708124" y="1448780"/>
            <a:ext cx="0" cy="396044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11960" y="1340768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  <a:ea typeface="Cambria Math" pitchFamily="18" charset="0"/>
                        </a:rPr>
                        <m:t>𝑦</m:t>
                      </m:r>
                    </m:oMath>
                  </m:oMathPara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340768"/>
                <a:ext cx="36978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72037" y="3356992"/>
                <a:ext cx="366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  <a:ea typeface="Cambria Math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037" y="3356992"/>
                <a:ext cx="36638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06807" y="3356992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  <a:ea typeface="Cambria Math" pitchFamily="18" charset="0"/>
                        </a:rPr>
                        <m:t>0</m:t>
                      </m:r>
                    </m:oMath>
                  </m:oMathPara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807" y="3356992"/>
                <a:ext cx="36420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Блок-схема: узел 12"/>
          <p:cNvSpPr/>
          <p:nvPr/>
        </p:nvSpPr>
        <p:spPr>
          <a:xfrm>
            <a:off x="3131009" y="1989000"/>
            <a:ext cx="2880000" cy="2880000"/>
          </a:xfrm>
          <a:prstGeom prst="flowChartConnec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/>
          <p:cNvCxnSpPr>
            <a:endCxn id="13" idx="7"/>
          </p:cNvCxnSpPr>
          <p:nvPr/>
        </p:nvCxnSpPr>
        <p:spPr>
          <a:xfrm flipV="1">
            <a:off x="4581741" y="2410766"/>
            <a:ext cx="1007502" cy="101823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62445" y="2145600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30800" y="213687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30800" y="4181018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462445" y="4181018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6" name="Дуга 45"/>
          <p:cNvSpPr/>
          <p:nvPr/>
        </p:nvSpPr>
        <p:spPr>
          <a:xfrm>
            <a:off x="3615139" y="2530264"/>
            <a:ext cx="1814400" cy="1814400"/>
          </a:xfrm>
          <a:prstGeom prst="arc">
            <a:avLst>
              <a:gd name="adj1" fmla="val 19000641"/>
              <a:gd name="adj2" fmla="val 0"/>
            </a:avLst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19970" y="3068402"/>
                <a:ext cx="474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 Math" pitchFamily="18" charset="0"/>
                    <a:ea typeface="Cambria Math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/>
                        <a:ea typeface="Cambria Math" pitchFamily="18" charset="0"/>
                      </a:rPr>
                      <m:t>𝜑</m:t>
                    </m:r>
                  </m:oMath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0" y="3068402"/>
                <a:ext cx="47493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1538" t="-9836" b="-22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025867" y="3356992"/>
                <a:ext cx="505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867" y="3356992"/>
                <a:ext cx="505395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084168" y="3068960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ru-RU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068960"/>
                <a:ext cx="36420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168912" y="222514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12" y="2225149"/>
                <a:ext cx="36420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420926" y="4011741"/>
                <a:ext cx="372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926" y="4011741"/>
                <a:ext cx="372987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004211" y="3156937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84211" y="3161099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44211" y="4604400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445202" y="1722839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671924" y="3082647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924" y="3082647"/>
                <a:ext cx="364202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723052" y="1710100"/>
                <a:ext cx="1098634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d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1710100"/>
                <a:ext cx="1098634" cy="61093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429839" y="2811412"/>
                <a:ext cx="371069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ea typeface="Cambria Math" pitchFamily="18" charset="0"/>
                  </a:rPr>
                  <a:t>The points set </a:t>
                </a:r>
                <a:r>
                  <a:rPr lang="en-US" i="1" dirty="0" smtClean="0">
                    <a:solidFill>
                      <a:srgbClr val="FF0000"/>
                    </a:solidFill>
                    <a:ea typeface="Cambria Math" pitchFamily="18" charset="0"/>
                  </a:rPr>
                  <a:t>comprehension</a:t>
                </a:r>
                <a:r>
                  <a:rPr lang="en-US" dirty="0" smtClean="0">
                    <a:ea typeface="Cambria Math" pitchFamily="18" charset="0"/>
                  </a:rPr>
                  <a:t>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ru-RU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0,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,…,2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ru-RU" dirty="0" smtClean="0">
                  <a:solidFill>
                    <a:srgbClr val="FF0000"/>
                  </a:solidFill>
                </a:endParaRPr>
              </a:p>
              <a:p>
                <a:pPr algn="r"/>
                <a:r>
                  <a:rPr lang="en-US" dirty="0" smtClean="0">
                    <a:solidFill>
                      <a:srgbClr val="FF0000"/>
                    </a:solidFill>
                  </a:rPr>
                  <a:t>* </a:t>
                </a:r>
                <a:r>
                  <a:rPr lang="ru-RU" i="1" dirty="0">
                    <a:solidFill>
                      <a:srgbClr val="FF0000"/>
                    </a:solidFill>
                  </a:rPr>
                  <a:t>в</a:t>
                </a:r>
                <a:r>
                  <a:rPr lang="ru-RU" i="1" dirty="0" smtClean="0">
                    <a:solidFill>
                      <a:srgbClr val="FF0000"/>
                    </a:solidFill>
                  </a:rPr>
                  <a:t>ыделение множества</a:t>
                </a:r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839" y="2811412"/>
                <a:ext cx="3710696" cy="1200329"/>
              </a:xfrm>
              <a:prstGeom prst="rect">
                <a:avLst/>
              </a:prstGeom>
              <a:blipFill rotWithShape="1">
                <a:blip r:embed="rId12"/>
                <a:stretch>
                  <a:fillRect t="-2538" r="-1480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2388955" y="5653280"/>
            <a:ext cx="21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map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toCartesian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88955" y="5653280"/>
            <a:ext cx="484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</a:rPr>
              <a:t>[(</a:t>
            </a:r>
            <a:r>
              <a:rPr lang="el-G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ρ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l-G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φ</a:t>
            </a:r>
            <a:r>
              <a:rPr lang="en-US" dirty="0" smtClean="0">
                <a:latin typeface="Consolas" pitchFamily="49" charset="0"/>
              </a:rPr>
              <a:t>) | </a:t>
            </a:r>
            <a:r>
              <a:rPr lang="el-G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φ</a:t>
            </a:r>
            <a:r>
              <a:rPr lang="en-US" dirty="0" smtClean="0">
                <a:latin typeface="Consolas" pitchFamily="49" charset="0"/>
              </a:rPr>
              <a:t> &lt;- [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0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d</a:t>
            </a:r>
            <a:r>
              <a:rPr lang="el-G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φ</a:t>
            </a:r>
            <a:r>
              <a:rPr lang="en-US" dirty="0" smtClean="0">
                <a:latin typeface="Consolas" pitchFamily="49" charset="0"/>
              </a:rPr>
              <a:t> ..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2</a:t>
            </a:r>
            <a:r>
              <a:rPr lang="en-US" dirty="0" smtClean="0">
                <a:latin typeface="Consolas" pitchFamily="49" charset="0"/>
              </a:rPr>
              <a:t> * </a:t>
            </a:r>
            <a:r>
              <a:rPr lang="el-G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π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</a:rPr>
              <a:t>-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d</a:t>
            </a:r>
            <a:r>
              <a:rPr lang="el-G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φ</a:t>
            </a:r>
            <a:r>
              <a:rPr lang="en-US" dirty="0" smtClean="0">
                <a:latin typeface="Consolas" pitchFamily="49" charset="0"/>
              </a:rPr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357041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-0.00024 L 0.21736 4.07407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</p:childTnLst>
        </p:cTn>
      </p:par>
    </p:tnLst>
    <p:bldLst>
      <p:bldP spid="66" grpId="0"/>
      <p:bldP spid="7" grpId="0"/>
      <p:bldP spid="8" grpId="0"/>
      <p:bldP spid="9" grpId="0"/>
      <p:bldP spid="13" grpId="0" animBg="1"/>
      <p:bldP spid="42" grpId="0"/>
      <p:bldP spid="43" grpId="0"/>
      <p:bldP spid="44" grpId="0"/>
      <p:bldP spid="45" grpId="0"/>
      <p:bldP spid="46" grpId="0" animBg="1"/>
      <p:bldP spid="47" grpId="0"/>
      <p:bldP spid="48" grpId="0"/>
      <p:bldP spid="49" grpId="0"/>
      <p:bldP spid="52" grpId="0"/>
      <p:bldP spid="57" grpId="0"/>
      <p:bldP spid="58" grpId="0"/>
      <p:bldP spid="59" grpId="0"/>
      <p:bldP spid="61" grpId="0"/>
      <p:bldP spid="62" grpId="0"/>
      <p:bldP spid="63" grpId="0"/>
      <p:bldP spid="64" grpId="0"/>
      <p:bldP spid="65" grpId="0"/>
      <p:bldP spid="69" grpId="0"/>
      <p:bldP spid="70" grpId="0"/>
      <p:bldP spid="7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лок-схема: узел 3"/>
          <p:cNvSpPr/>
          <p:nvPr/>
        </p:nvSpPr>
        <p:spPr>
          <a:xfrm>
            <a:off x="845122" y="1989000"/>
            <a:ext cx="2880000" cy="2880000"/>
          </a:xfrm>
          <a:prstGeom prst="flowChartConnec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952409" y="2380386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125" y="180475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8324" y="3156937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8324" y="3156937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6730" y="3232800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30" y="3232800"/>
                <a:ext cx="364202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715005" y="2335614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05" y="2335614"/>
                <a:ext cx="36420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1502024" y="1740550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024" y="1740550"/>
                <a:ext cx="36420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3444836" y="2344955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4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36" y="2344955"/>
                <a:ext cx="36420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3543021" y="4133111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6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21" y="4133111"/>
                <a:ext cx="36420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373341" y="2380386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2755411" y="1740550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411" y="1740550"/>
                <a:ext cx="36420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628613" y="1804754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9773" y="3933056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73341" y="3933056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4125" y="4521600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8613" y="4521600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.</a:t>
            </a:r>
            <a:endParaRPr lang="ru-RU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3789740" y="3232800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5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740" y="3232800"/>
                <a:ext cx="36420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2755411" y="4737044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7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411" y="4737044"/>
                <a:ext cx="364202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1502024" y="4737044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8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024" y="4737044"/>
                <a:ext cx="364202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718324" y="4152268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9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4" y="4152268"/>
                <a:ext cx="364202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429083" y="1420034"/>
                <a:ext cx="8865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ru-RU" sz="3200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83" y="1420034"/>
                <a:ext cx="886589" cy="5847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Прямая соединительная линия 49"/>
          <p:cNvCxnSpPr/>
          <p:nvPr/>
        </p:nvCxnSpPr>
        <p:spPr>
          <a:xfrm flipV="1">
            <a:off x="1082526" y="2060848"/>
            <a:ext cx="728397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flipH="1" flipV="1">
            <a:off x="1810923" y="2060848"/>
            <a:ext cx="168921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2755411" y="2060848"/>
            <a:ext cx="744728" cy="2160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H="1">
            <a:off x="1810923" y="2636912"/>
            <a:ext cx="1689217" cy="2160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 flipH="1">
            <a:off x="845122" y="3429000"/>
            <a:ext cx="288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/>
          <p:nvPr/>
        </p:nvCxnSpPr>
        <p:spPr>
          <a:xfrm flipH="1" flipV="1">
            <a:off x="1810923" y="2060848"/>
            <a:ext cx="1689218" cy="2160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/>
          <p:nvPr/>
        </p:nvCxnSpPr>
        <p:spPr>
          <a:xfrm flipV="1">
            <a:off x="2755412" y="2636912"/>
            <a:ext cx="744729" cy="2160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/>
          <p:nvPr/>
        </p:nvCxnSpPr>
        <p:spPr>
          <a:xfrm flipV="1">
            <a:off x="1810923" y="4221088"/>
            <a:ext cx="168921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/>
          <p:cNvCxnSpPr/>
          <p:nvPr/>
        </p:nvCxnSpPr>
        <p:spPr>
          <a:xfrm>
            <a:off x="1066571" y="4208313"/>
            <a:ext cx="744352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35496" y="3232189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10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232189"/>
                <a:ext cx="492443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/>
              <p:cNvSpPr/>
              <p:nvPr/>
            </p:nvSpPr>
            <p:spPr>
              <a:xfrm>
                <a:off x="479157" y="2060848"/>
                <a:ext cx="492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11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86" name="Прямоугольник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7" y="2060848"/>
                <a:ext cx="492443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/>
              <p:cNvSpPr/>
              <p:nvPr/>
            </p:nvSpPr>
            <p:spPr>
              <a:xfrm>
                <a:off x="1319923" y="1403484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…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87" name="Прямоугольник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923" y="1403484"/>
                <a:ext cx="409086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Заголовок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Draw the lines between the </a:t>
            </a:r>
            <a:r>
              <a:rPr lang="en-US" dirty="0" smtClean="0"/>
              <a:t>points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-18023" y="1700456"/>
            <a:ext cx="550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</a:rPr>
              <a:t>  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count</a:t>
            </a:r>
            <a:r>
              <a:rPr lang="en-US" dirty="0" smtClean="0">
                <a:latin typeface="Consolas" pitchFamily="49" charset="0"/>
              </a:rPr>
              <a:t>   =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fromIntegral</a:t>
            </a:r>
            <a:r>
              <a:rPr lang="en-US" dirty="0" smtClean="0">
                <a:latin typeface="Consolas" pitchFamily="49" charset="0"/>
              </a:rPr>
              <a:t> $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length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points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2037522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</a:rPr>
              <a:t>  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starts</a:t>
            </a:r>
            <a:r>
              <a:rPr lang="en-US" dirty="0" smtClean="0">
                <a:latin typeface="Consolas" pitchFamily="49" charset="0"/>
              </a:rPr>
              <a:t>  = [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0</a:t>
            </a:r>
            <a:r>
              <a:rPr lang="en-US" dirty="0" smtClean="0">
                <a:latin typeface="Consolas" pitchFamily="49" charset="0"/>
              </a:rPr>
              <a:t> ..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count</a:t>
            </a:r>
            <a:r>
              <a:rPr lang="en-US" dirty="0" smtClean="0">
                <a:latin typeface="Consolas" pitchFamily="49" charset="0"/>
              </a:rPr>
              <a:t> –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</a:rPr>
              <a:t>]</a:t>
            </a:r>
            <a:endParaRPr lang="ru-RU" dirty="0">
              <a:latin typeface="Consolas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478786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A9955"/>
                </a:solidFill>
                <a:latin typeface="Consolas" pitchFamily="49" charset="0"/>
              </a:rPr>
              <a:t>-- In our case:</a:t>
            </a:r>
            <a:endParaRPr lang="ru-RU" dirty="0">
              <a:solidFill>
                <a:srgbClr val="6A9955"/>
              </a:solidFill>
              <a:latin typeface="Consolas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444" y="5147900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starts</a:t>
            </a:r>
            <a:r>
              <a:rPr lang="en-US" dirty="0" smtClean="0">
                <a:latin typeface="Consolas" pitchFamily="49" charset="0"/>
              </a:rPr>
              <a:t> = [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0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2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3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4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5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6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7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8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9</a:t>
            </a:r>
            <a:r>
              <a:rPr lang="en-US" dirty="0" smtClean="0">
                <a:latin typeface="Consolas" pitchFamily="49" charset="0"/>
              </a:rPr>
              <a:t>]</a:t>
            </a:r>
            <a:endParaRPr lang="ru-RU" dirty="0">
              <a:latin typeface="Consolas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5763" y="2389124"/>
            <a:ext cx="854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</a:rPr>
              <a:t>  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ends </a:t>
            </a:r>
            <a:r>
              <a:rPr lang="en-US" dirty="0" smtClean="0">
                <a:latin typeface="Consolas" pitchFamily="49" charset="0"/>
              </a:rPr>
              <a:t>   =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map</a:t>
            </a:r>
            <a:r>
              <a:rPr lang="en-US" dirty="0" smtClean="0">
                <a:latin typeface="Consolas" pitchFamily="49" charset="0"/>
              </a:rPr>
              <a:t> (\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start</a:t>
            </a:r>
            <a:r>
              <a:rPr lang="en-US" dirty="0" smtClean="0">
                <a:latin typeface="Consolas" pitchFamily="49" charset="0"/>
              </a:rPr>
              <a:t> -&gt; (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start</a:t>
            </a:r>
            <a:r>
              <a:rPr lang="en-US" dirty="0" smtClean="0">
                <a:latin typeface="Consolas" pitchFamily="49" charset="0"/>
              </a:rPr>
              <a:t> *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factor</a:t>
            </a:r>
            <a:r>
              <a:rPr lang="en-US" dirty="0" smtClean="0">
                <a:latin typeface="Consolas" pitchFamily="49" charset="0"/>
              </a:rPr>
              <a:t>) `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mod'</a:t>
            </a:r>
            <a:r>
              <a:rPr lang="en-US" dirty="0" smtClean="0">
                <a:latin typeface="Consolas" pitchFamily="49" charset="0"/>
              </a:rPr>
              <a:t>`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count</a:t>
            </a:r>
            <a:r>
              <a:rPr lang="en-US" dirty="0" smtClean="0">
                <a:latin typeface="Consolas" pitchFamily="49" charset="0"/>
              </a:rPr>
              <a:t>)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starts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4" y="5507940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ends</a:t>
            </a:r>
            <a:r>
              <a:rPr lang="en-US" dirty="0" smtClean="0">
                <a:latin typeface="Consolas" pitchFamily="49" charset="0"/>
              </a:rPr>
              <a:t>   = [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0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2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4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6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8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0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2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4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6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8</a:t>
            </a:r>
            <a:r>
              <a:rPr lang="en-US" dirty="0" smtClean="0">
                <a:latin typeface="Consolas" pitchFamily="49" charset="0"/>
              </a:rPr>
              <a:t>]</a:t>
            </a:r>
            <a:endParaRPr lang="ru-RU" dirty="0">
              <a:latin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2717472"/>
            <a:ext cx="613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</a:rPr>
              <a:t>  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paths</a:t>
            </a:r>
            <a:r>
              <a:rPr lang="en-US" dirty="0" smtClean="0">
                <a:latin typeface="Consolas" pitchFamily="49" charset="0"/>
              </a:rPr>
              <a:t>   =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zip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starts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ends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rgbClr val="6A9955"/>
                </a:solidFill>
                <a:latin typeface="Consolas" pitchFamily="49" charset="0"/>
              </a:rPr>
              <a:t>-- [(start, end)]</a:t>
            </a:r>
            <a:endParaRPr lang="ru-RU" dirty="0">
              <a:solidFill>
                <a:srgbClr val="6A9955"/>
              </a:solidFill>
              <a:latin typeface="Consolas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3035967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</a:rPr>
              <a:t>  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connect</a:t>
            </a:r>
            <a:r>
              <a:rPr lang="en-US" dirty="0" smtClean="0">
                <a:latin typeface="Consolas" pitchFamily="49" charset="0"/>
              </a:rPr>
              <a:t> = \(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start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end</a:t>
            </a:r>
            <a:r>
              <a:rPr lang="en-US" dirty="0" smtClean="0">
                <a:latin typeface="Consolas" pitchFamily="49" charset="0"/>
              </a:rPr>
              <a:t>) -&gt;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Between</a:t>
            </a:r>
            <a:endParaRPr lang="ru-RU" dirty="0">
              <a:solidFill>
                <a:srgbClr val="B5CEA8"/>
              </a:solidFill>
              <a:latin typeface="Consolas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0" y="3405299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</a:rPr>
              <a:t>     {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start</a:t>
            </a:r>
            <a:r>
              <a:rPr lang="en-US" dirty="0" smtClean="0">
                <a:latin typeface="Consolas" pitchFamily="49" charset="0"/>
              </a:rPr>
              <a:t> =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points</a:t>
            </a:r>
            <a:r>
              <a:rPr lang="en-US" dirty="0" smtClean="0">
                <a:latin typeface="Consolas" pitchFamily="49" charset="0"/>
              </a:rPr>
              <a:t> !!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floor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start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-5763" y="3770456"/>
            <a:ext cx="461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</a:rPr>
              <a:t>     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end</a:t>
            </a:r>
            <a:r>
              <a:rPr lang="en-US" dirty="0" smtClean="0">
                <a:latin typeface="Consolas" pitchFamily="49" charset="0"/>
              </a:rPr>
              <a:t>   =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points</a:t>
            </a:r>
            <a:r>
              <a:rPr lang="en-US" dirty="0" smtClean="0">
                <a:latin typeface="Consolas" pitchFamily="49" charset="0"/>
              </a:rPr>
              <a:t> !!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floor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end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-4500" y="41397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</a:rPr>
              <a:t>     }</a:t>
            </a:r>
            <a:endParaRPr lang="ru-RU" dirty="0">
              <a:latin typeface="Consolas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69CCC"/>
                </a:solidFill>
                <a:latin typeface="Consolas" pitchFamily="49" charset="0"/>
              </a:rPr>
              <a:t>data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Consolas" pitchFamily="49" charset="0"/>
              </a:rPr>
              <a:t>Line</a:t>
            </a:r>
            <a:r>
              <a:rPr lang="en-US" dirty="0" smtClean="0">
                <a:latin typeface="Consolas" pitchFamily="49" charset="0"/>
              </a:rPr>
              <a:t> = </a:t>
            </a:r>
            <a:r>
              <a:rPr lang="en-US" dirty="0" smtClean="0">
                <a:solidFill>
                  <a:srgbClr val="B5CEA8"/>
                </a:solidFill>
                <a:latin typeface="Consolas" pitchFamily="49" charset="0"/>
              </a:rPr>
              <a:t>Between</a:t>
            </a:r>
            <a:r>
              <a:rPr lang="en-US" dirty="0" smtClean="0">
                <a:latin typeface="Consolas" pitchFamily="49" charset="0"/>
              </a:rPr>
              <a:t> {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start</a:t>
            </a:r>
            <a:r>
              <a:rPr lang="en-US" dirty="0" smtClean="0">
                <a:latin typeface="Consolas" pitchFamily="49" charset="0"/>
              </a:rPr>
              <a:t>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end</a:t>
            </a:r>
            <a:r>
              <a:rPr lang="en-US" dirty="0" smtClean="0">
                <a:latin typeface="Consolas" pitchFamily="49" charset="0"/>
              </a:rPr>
              <a:t> :: </a:t>
            </a:r>
            <a:r>
              <a:rPr lang="en-US" dirty="0" smtClean="0">
                <a:solidFill>
                  <a:srgbClr val="4EC9B0"/>
                </a:solidFill>
                <a:latin typeface="Consolas" pitchFamily="49" charset="0"/>
              </a:rPr>
              <a:t>Point</a:t>
            </a:r>
            <a:r>
              <a:rPr lang="en-US" dirty="0" smtClean="0">
                <a:latin typeface="Consolas" pitchFamily="49" charset="0"/>
              </a:rPr>
              <a:t> }</a:t>
            </a:r>
            <a:endParaRPr lang="ru-RU" dirty="0">
              <a:latin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0" y="650438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DCDCAA"/>
                </a:solidFill>
                <a:latin typeface="Consolas" pitchFamily="49" charset="0"/>
              </a:rPr>
              <a:t>createLines</a:t>
            </a:r>
            <a:r>
              <a:rPr lang="en-US" dirty="0" smtClean="0">
                <a:latin typeface="Consolas" pitchFamily="49" charset="0"/>
              </a:rPr>
              <a:t> :: </a:t>
            </a:r>
            <a:r>
              <a:rPr lang="en-US" dirty="0" smtClean="0">
                <a:solidFill>
                  <a:srgbClr val="4EC9B0"/>
                </a:solidFill>
                <a:latin typeface="Consolas" pitchFamily="49" charset="0"/>
              </a:rPr>
              <a:t>Float</a:t>
            </a:r>
            <a:r>
              <a:rPr lang="en-US" dirty="0" smtClean="0">
                <a:latin typeface="Consolas" pitchFamily="49" charset="0"/>
              </a:rPr>
              <a:t> -&gt; [</a:t>
            </a:r>
            <a:r>
              <a:rPr lang="en-US" dirty="0" smtClean="0">
                <a:solidFill>
                  <a:srgbClr val="4EC9B0"/>
                </a:solidFill>
                <a:latin typeface="Consolas" pitchFamily="49" charset="0"/>
              </a:rPr>
              <a:t>Point</a:t>
            </a:r>
            <a:r>
              <a:rPr lang="en-US" dirty="0" smtClean="0">
                <a:latin typeface="Consolas" pitchFamily="49" charset="0"/>
              </a:rPr>
              <a:t>] -&gt; [</a:t>
            </a:r>
            <a:r>
              <a:rPr lang="en-US" dirty="0" smtClean="0">
                <a:solidFill>
                  <a:srgbClr val="4EC9B0"/>
                </a:solidFill>
                <a:latin typeface="Consolas" pitchFamily="49" charset="0"/>
              </a:rPr>
              <a:t>Line</a:t>
            </a:r>
            <a:r>
              <a:rPr lang="en-US" dirty="0" smtClean="0">
                <a:latin typeface="Consolas" pitchFamily="49" charset="0"/>
              </a:rPr>
              <a:t>]</a:t>
            </a:r>
            <a:endParaRPr lang="ru-RU" dirty="0">
              <a:latin typeface="Consolas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-5763" y="1019770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createLines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factor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points</a:t>
            </a:r>
            <a:r>
              <a:rPr lang="en-US" dirty="0" smtClean="0">
                <a:latin typeface="Consolas" pitchFamily="49" charset="0"/>
              </a:rPr>
              <a:t> =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map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connect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paths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444" y="137712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itchFamily="49" charset="0"/>
              </a:rPr>
              <a:t>  </a:t>
            </a:r>
            <a:r>
              <a:rPr lang="en-US" dirty="0" smtClean="0">
                <a:solidFill>
                  <a:srgbClr val="569CCC"/>
                </a:solidFill>
                <a:latin typeface="Consolas" pitchFamily="49" charset="0"/>
              </a:rPr>
              <a:t>where</a:t>
            </a:r>
            <a:endParaRPr lang="ru-RU" dirty="0">
              <a:solidFill>
                <a:srgbClr val="569CCC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5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2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4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4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5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5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5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5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5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6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6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6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6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6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7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042 0.2125 " pathEditMode="relative" ptsTypes="AA">
                                      <p:cBhvr>
                                        <p:cTn id="7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84" grpId="0"/>
      <p:bldP spid="86" grpId="0"/>
      <p:bldP spid="87" grpId="0"/>
      <p:bldP spid="51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2" grpId="0"/>
      <p:bldP spid="54" grpId="0"/>
      <p:bldP spid="55" grpId="0"/>
      <p:bldP spid="56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 a model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551837"/>
            <a:ext cx="2590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CCC"/>
                </a:solidFill>
                <a:latin typeface="Consolas" pitchFamily="49" charset="0"/>
              </a:rPr>
              <a:t>data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Model</a:t>
            </a:r>
          </a:p>
          <a:p>
            <a:r>
              <a:rPr lang="en-US" dirty="0">
                <a:latin typeface="Consolas" pitchFamily="49" charset="0"/>
              </a:rPr>
              <a:t>  {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base</a:t>
            </a:r>
            <a:r>
              <a:rPr lang="en-US" dirty="0">
                <a:latin typeface="Consolas" pitchFamily="49" charset="0"/>
              </a:rPr>
              <a:t>   :: </a:t>
            </a:r>
            <a:r>
              <a:rPr lang="en-US" dirty="0">
                <a:solidFill>
                  <a:srgbClr val="4EC9B0"/>
                </a:solidFill>
                <a:latin typeface="Consolas" pitchFamily="49" charset="0"/>
              </a:rPr>
              <a:t>Int</a:t>
            </a:r>
          </a:p>
          <a:p>
            <a:r>
              <a:rPr lang="en-US" dirty="0">
                <a:latin typeface="Consolas" pitchFamily="49" charset="0"/>
              </a:rPr>
              <a:t>  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radius</a:t>
            </a:r>
          </a:p>
          <a:p>
            <a:r>
              <a:rPr lang="en-US" dirty="0">
                <a:latin typeface="Consolas" pitchFamily="49" charset="0"/>
              </a:rPr>
              <a:t>  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factor</a:t>
            </a:r>
          </a:p>
          <a:p>
            <a:r>
              <a:rPr lang="en-US" dirty="0">
                <a:latin typeface="Consolas" pitchFamily="49" charset="0"/>
              </a:rPr>
              <a:t>  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delta</a:t>
            </a:r>
            <a:r>
              <a:rPr lang="en-US" dirty="0">
                <a:latin typeface="Consolas" pitchFamily="49" charset="0"/>
              </a:rPr>
              <a:t>  :: </a:t>
            </a:r>
            <a:r>
              <a:rPr lang="en-US" dirty="0">
                <a:solidFill>
                  <a:srgbClr val="4EC9B0"/>
                </a:solidFill>
                <a:latin typeface="Consolas" pitchFamily="49" charset="0"/>
              </a:rPr>
              <a:t>Float</a:t>
            </a:r>
          </a:p>
          <a:p>
            <a:r>
              <a:rPr lang="en-US" dirty="0">
                <a:latin typeface="Consolas" pitchFamily="49" charset="0"/>
              </a:rPr>
              <a:t>  </a:t>
            </a:r>
            <a:r>
              <a:rPr lang="en-US" dirty="0" smtClean="0">
                <a:latin typeface="Consolas" pitchFamily="49" charset="0"/>
              </a:rPr>
              <a:t>}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652120" y="2415170"/>
            <a:ext cx="24300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 :: </a:t>
            </a:r>
            <a:r>
              <a:rPr lang="en-US" dirty="0">
                <a:solidFill>
                  <a:srgbClr val="4EC9B0"/>
                </a:solidFill>
                <a:latin typeface="Consolas" pitchFamily="49" charset="0"/>
              </a:rPr>
              <a:t>Model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Model</a:t>
            </a:r>
          </a:p>
          <a:p>
            <a:r>
              <a:rPr lang="en-US" dirty="0">
                <a:latin typeface="Consolas" pitchFamily="49" charset="0"/>
              </a:rPr>
              <a:t>  {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base</a:t>
            </a:r>
            <a:r>
              <a:rPr lang="en-US" dirty="0">
                <a:latin typeface="Consolas" pitchFamily="49" charset="0"/>
              </a:rPr>
              <a:t>   =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180</a:t>
            </a:r>
          </a:p>
          <a:p>
            <a:r>
              <a:rPr lang="en-US" dirty="0">
                <a:latin typeface="Consolas" pitchFamily="49" charset="0"/>
              </a:rPr>
              <a:t>  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radius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350</a:t>
            </a:r>
          </a:p>
          <a:p>
            <a:r>
              <a:rPr lang="en-US" dirty="0">
                <a:latin typeface="Consolas" pitchFamily="49" charset="0"/>
              </a:rPr>
              <a:t>  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factor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2</a:t>
            </a:r>
          </a:p>
          <a:p>
            <a:r>
              <a:rPr lang="en-US" dirty="0">
                <a:latin typeface="Consolas" pitchFamily="49" charset="0"/>
              </a:rPr>
              <a:t>  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delta</a:t>
            </a:r>
            <a:r>
              <a:rPr lang="en-US" dirty="0">
                <a:latin typeface="Consolas" pitchFamily="49" charset="0"/>
              </a:rPr>
              <a:t>  =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0.01</a:t>
            </a:r>
          </a:p>
          <a:p>
            <a:r>
              <a:rPr lang="en-US" dirty="0">
                <a:latin typeface="Consolas" pitchFamily="49" charset="0"/>
              </a:rPr>
              <a:t>  }</a:t>
            </a:r>
            <a:endParaRPr lang="ru-RU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19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the model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51918" y="1473621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CCC"/>
                </a:solidFill>
                <a:latin typeface="Consolas" pitchFamily="49" charset="0"/>
              </a:rPr>
              <a:t>class</a:t>
            </a:r>
            <a:r>
              <a:rPr lang="en-US" dirty="0">
                <a:latin typeface="Consolas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itchFamily="49" charset="0"/>
              </a:rPr>
              <a:t>Renderable</a:t>
            </a:r>
            <a:r>
              <a:rPr lang="en-US" dirty="0">
                <a:latin typeface="Consolas" pitchFamily="49" charset="0"/>
              </a:rPr>
              <a:t> 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itchFamily="49" charset="0"/>
              </a:rPr>
              <a:t>a</a:t>
            </a:r>
            <a:r>
              <a:rPr lang="en-US" dirty="0">
                <a:latin typeface="Consolas" pitchFamily="49" charset="0"/>
              </a:rPr>
              <a:t> </a:t>
            </a:r>
            <a:r>
              <a:rPr lang="en-US" dirty="0">
                <a:solidFill>
                  <a:srgbClr val="569CCC"/>
                </a:solidFill>
                <a:latin typeface="Consolas" pitchFamily="49" charset="0"/>
              </a:rPr>
              <a:t>where</a:t>
            </a:r>
          </a:p>
          <a:p>
            <a:r>
              <a:rPr lang="en-US" dirty="0">
                <a:latin typeface="Consolas" pitchFamily="49" charset="0"/>
              </a:rPr>
              <a:t>  </a:t>
            </a:r>
            <a:r>
              <a:rPr lang="en-US" dirty="0">
                <a:solidFill>
                  <a:srgbClr val="DCDCAA"/>
                </a:solidFill>
                <a:latin typeface="Consolas" pitchFamily="49" charset="0"/>
              </a:rPr>
              <a:t>render</a:t>
            </a:r>
            <a:r>
              <a:rPr lang="en-US" dirty="0">
                <a:latin typeface="Consolas" pitchFamily="49" charset="0"/>
              </a:rPr>
              <a:t> :: 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itchFamily="49" charset="0"/>
              </a:rPr>
              <a:t>a</a:t>
            </a:r>
            <a:r>
              <a:rPr lang="en-US" dirty="0">
                <a:latin typeface="Consolas" pitchFamily="49" charset="0"/>
              </a:rPr>
              <a:t> -&gt; </a:t>
            </a:r>
            <a:r>
              <a:rPr lang="en-US" dirty="0" smtClean="0">
                <a:solidFill>
                  <a:srgbClr val="4EC9B0"/>
                </a:solidFill>
                <a:latin typeface="Consolas" pitchFamily="49" charset="0"/>
              </a:rPr>
              <a:t>Picture</a:t>
            </a:r>
            <a:endParaRPr lang="en-US" dirty="0">
              <a:solidFill>
                <a:srgbClr val="4EC9B0"/>
              </a:solidFill>
              <a:latin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5446965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CCC"/>
                </a:solidFill>
                <a:latin typeface="Consolas" pitchFamily="49" charset="0"/>
              </a:rPr>
              <a:t>instance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itchFamily="49" charset="0"/>
              </a:rPr>
              <a:t>Renderable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Consolas" pitchFamily="49" charset="0"/>
              </a:rPr>
              <a:t>Line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569CCC"/>
                </a:solidFill>
                <a:latin typeface="Consolas" pitchFamily="49" charset="0"/>
              </a:rPr>
              <a:t>where</a:t>
            </a:r>
          </a:p>
          <a:p>
            <a:r>
              <a:rPr lang="en-US" dirty="0">
                <a:latin typeface="Consolas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render</a:t>
            </a:r>
            <a:r>
              <a:rPr lang="en-US" dirty="0">
                <a:latin typeface="Consolas" pitchFamily="49" charset="0"/>
              </a:rPr>
              <a:t> (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Between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start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end</a:t>
            </a:r>
            <a:r>
              <a:rPr lang="en-US" dirty="0">
                <a:latin typeface="Consolas" pitchFamily="49" charset="0"/>
              </a:rPr>
              <a:t>) =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Line</a:t>
            </a:r>
            <a:r>
              <a:rPr lang="en-US" dirty="0">
                <a:latin typeface="Consolas" pitchFamily="49" charset="0"/>
              </a:rPr>
              <a:t> [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start</a:t>
            </a:r>
            <a:r>
              <a:rPr lang="en-US" dirty="0">
                <a:latin typeface="Consolas" pitchFamily="49" charset="0"/>
              </a:rPr>
              <a:t>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end</a:t>
            </a:r>
            <a:r>
              <a:rPr lang="en-US" dirty="0">
                <a:latin typeface="Consolas" pitchFamily="49" charset="0"/>
              </a:rPr>
              <a:t>]</a:t>
            </a:r>
            <a:endParaRPr lang="ru-RU" dirty="0"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626" y="2499861"/>
            <a:ext cx="56300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CCC"/>
                </a:solidFill>
                <a:latin typeface="Consolas" pitchFamily="49" charset="0"/>
              </a:rPr>
              <a:t>instance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itchFamily="49" charset="0"/>
              </a:rPr>
              <a:t>Renderable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rgbClr val="569CCC"/>
                </a:solidFill>
                <a:latin typeface="Consolas" pitchFamily="49" charset="0"/>
              </a:rPr>
              <a:t>where</a:t>
            </a:r>
          </a:p>
          <a:p>
            <a:r>
              <a:rPr lang="en-US" dirty="0">
                <a:latin typeface="Consolas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render</a:t>
            </a:r>
            <a:r>
              <a:rPr lang="en-US" dirty="0">
                <a:latin typeface="Consolas" pitchFamily="49" charset="0"/>
              </a:rPr>
              <a:t> (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base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radius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factor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delta</a:t>
            </a:r>
            <a:r>
              <a:rPr lang="en-US" dirty="0">
                <a:latin typeface="Consolas" pitchFamily="49" charset="0"/>
              </a:rPr>
              <a:t>) =</a:t>
            </a:r>
          </a:p>
          <a:p>
            <a:r>
              <a:rPr lang="en-US" dirty="0">
                <a:latin typeface="Consolas" pitchFamily="49" charset="0"/>
              </a:rPr>
              <a:t>   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Color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black</a:t>
            </a:r>
            <a:r>
              <a:rPr lang="en-US" dirty="0">
                <a:latin typeface="Consolas" pitchFamily="49" charset="0"/>
              </a:rPr>
              <a:t> $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Pictures</a:t>
            </a:r>
            <a:r>
              <a:rPr lang="en-US" dirty="0">
                <a:latin typeface="Consolas" pitchFamily="49" charset="0"/>
              </a:rPr>
              <a:t> [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ring</a:t>
            </a:r>
            <a:r>
              <a:rPr lang="en-US" dirty="0">
                <a:latin typeface="Consolas" pitchFamily="49" charset="0"/>
              </a:rPr>
              <a:t>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lines</a:t>
            </a:r>
            <a:r>
              <a:rPr lang="en-US" dirty="0">
                <a:latin typeface="Consolas" pitchFamily="49" charset="0"/>
              </a:rPr>
              <a:t>]</a:t>
            </a:r>
          </a:p>
          <a:p>
            <a:r>
              <a:rPr lang="en-US" dirty="0">
                <a:latin typeface="Consolas" pitchFamily="49" charset="0"/>
              </a:rPr>
              <a:t>      </a:t>
            </a:r>
            <a:r>
              <a:rPr lang="en-US" dirty="0">
                <a:solidFill>
                  <a:srgbClr val="569CCC"/>
                </a:solidFill>
                <a:latin typeface="Consolas" pitchFamily="49" charset="0"/>
              </a:rPr>
              <a:t>where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ring</a:t>
            </a:r>
            <a:r>
              <a:rPr lang="en-US" dirty="0">
                <a:latin typeface="Consolas" pitchFamily="49" charset="0"/>
              </a:rPr>
              <a:t>  =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Circle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radius</a:t>
            </a:r>
          </a:p>
          <a:p>
            <a:r>
              <a:rPr lang="en-US" dirty="0">
                <a:latin typeface="Consolas" pitchFamily="49" charset="0"/>
              </a:rPr>
              <a:t>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lines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Pictures</a:t>
            </a:r>
          </a:p>
          <a:p>
            <a:r>
              <a:rPr lang="en-US" dirty="0">
                <a:latin typeface="Consolas" pitchFamily="49" charset="0"/>
              </a:rPr>
              <a:t>          .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map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render</a:t>
            </a:r>
          </a:p>
          <a:p>
            <a:r>
              <a:rPr lang="en-US" dirty="0">
                <a:latin typeface="Consolas" pitchFamily="49" charset="0"/>
              </a:rPr>
              <a:t>          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createLines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factor</a:t>
            </a:r>
          </a:p>
          <a:p>
            <a:r>
              <a:rPr lang="en-US" dirty="0">
                <a:latin typeface="Consolas" pitchFamily="49" charset="0"/>
              </a:rPr>
              <a:t>          $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createCircle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radius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base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2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Animate the model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27274" y="3026586"/>
            <a:ext cx="828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itchFamily="49" charset="0"/>
              </a:rPr>
              <a:t>update</a:t>
            </a:r>
            <a:r>
              <a:rPr lang="en-US" dirty="0">
                <a:latin typeface="Consolas" pitchFamily="49" charset="0"/>
              </a:rPr>
              <a:t> :: </a:t>
            </a:r>
            <a:r>
              <a:rPr lang="en-US" dirty="0" err="1">
                <a:solidFill>
                  <a:srgbClr val="4EC9B0"/>
                </a:solidFill>
                <a:latin typeface="Consolas" pitchFamily="49" charset="0"/>
              </a:rPr>
              <a:t>ViewPort</a:t>
            </a:r>
            <a:r>
              <a:rPr lang="en-US" dirty="0">
                <a:latin typeface="Consolas" pitchFamily="49" charset="0"/>
              </a:rPr>
              <a:t> -&gt; </a:t>
            </a:r>
            <a:r>
              <a:rPr lang="en-US" dirty="0">
                <a:solidFill>
                  <a:srgbClr val="4EC9B0"/>
                </a:solidFill>
                <a:latin typeface="Consolas" pitchFamily="49" charset="0"/>
              </a:rPr>
              <a:t>Float</a:t>
            </a:r>
            <a:r>
              <a:rPr lang="en-US" dirty="0">
                <a:latin typeface="Consolas" pitchFamily="49" charset="0"/>
              </a:rPr>
              <a:t> -&gt; </a:t>
            </a:r>
            <a:r>
              <a:rPr lang="en-US" dirty="0">
                <a:solidFill>
                  <a:srgbClr val="4EC9B0"/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 -&gt; </a:t>
            </a:r>
            <a:r>
              <a:rPr lang="en-US" dirty="0">
                <a:solidFill>
                  <a:srgbClr val="4EC9B0"/>
                </a:solidFill>
                <a:latin typeface="Consolas" pitchFamily="49" charset="0"/>
              </a:rPr>
              <a:t>Model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update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_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_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 {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factor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factor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 +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delta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 }</a:t>
            </a:r>
            <a:endParaRPr lang="ru-RU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9961" y="1582340"/>
            <a:ext cx="651652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itchFamily="49" charset="0"/>
              </a:rPr>
              <a:t>main</a:t>
            </a:r>
            <a:r>
              <a:rPr lang="en-US" dirty="0">
                <a:latin typeface="Consolas" pitchFamily="49" charset="0"/>
              </a:rPr>
              <a:t> :: </a:t>
            </a:r>
            <a:r>
              <a:rPr lang="en-US" dirty="0">
                <a:solidFill>
                  <a:srgbClr val="4EC9B0"/>
                </a:solidFill>
                <a:latin typeface="Consolas" pitchFamily="49" charset="0"/>
              </a:rPr>
              <a:t>IO</a:t>
            </a:r>
            <a:r>
              <a:rPr lang="en-US" dirty="0">
                <a:latin typeface="Consolas" pitchFamily="49" charset="0"/>
              </a:rPr>
              <a:t> ()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main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>
                <a:solidFill>
                  <a:srgbClr val="569CCC"/>
                </a:solidFill>
                <a:latin typeface="Consolas" pitchFamily="49" charset="0"/>
              </a:rPr>
              <a:t>do</a:t>
            </a:r>
          </a:p>
          <a:p>
            <a:r>
              <a:rPr lang="en-US" dirty="0">
                <a:latin typeface="Consolas" pitchFamily="49" charset="0"/>
              </a:rPr>
              <a:t>  </a:t>
            </a:r>
            <a:r>
              <a:rPr lang="en-US" dirty="0">
                <a:solidFill>
                  <a:srgbClr val="569CCC"/>
                </a:solidFill>
                <a:latin typeface="Consolas" pitchFamily="49" charset="0"/>
              </a:rPr>
              <a:t>let</a:t>
            </a:r>
          </a:p>
          <a:p>
            <a:r>
              <a:rPr lang="en-US" dirty="0">
                <a:latin typeface="Consolas" pitchFamily="49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10</a:t>
            </a:r>
          </a:p>
          <a:p>
            <a:r>
              <a:rPr lang="en-US" dirty="0">
                <a:latin typeface="Consolas" pitchFamily="49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side</a:t>
            </a:r>
            <a:r>
              <a:rPr lang="en-US" dirty="0">
                <a:latin typeface="Consolas" pitchFamily="49" charset="0"/>
              </a:rPr>
              <a:t>    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round</a:t>
            </a:r>
            <a:r>
              <a:rPr lang="en-US" dirty="0">
                <a:latin typeface="Consolas" pitchFamily="49" charset="0"/>
              </a:rPr>
              <a:t> (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radius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) *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2</a:t>
            </a:r>
            <a:r>
              <a:rPr lang="en-US" dirty="0">
                <a:latin typeface="Consolas" pitchFamily="49" charset="0"/>
              </a:rPr>
              <a:t> +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padding</a:t>
            </a:r>
          </a:p>
          <a:p>
            <a:r>
              <a:rPr lang="en-US" dirty="0">
                <a:latin typeface="Consolas" pitchFamily="49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size</a:t>
            </a:r>
            <a:r>
              <a:rPr lang="en-US" dirty="0">
                <a:latin typeface="Consolas" pitchFamily="49" charset="0"/>
              </a:rPr>
              <a:t>    = (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side</a:t>
            </a:r>
            <a:r>
              <a:rPr lang="en-US" dirty="0">
                <a:latin typeface="Consolas" pitchFamily="49" charset="0"/>
              </a:rPr>
              <a:t>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side</a:t>
            </a:r>
            <a:r>
              <a:rPr lang="en-US" dirty="0">
                <a:latin typeface="Consolas" pitchFamily="49" charset="0"/>
              </a:rPr>
              <a:t>)</a:t>
            </a:r>
          </a:p>
          <a:p>
            <a:r>
              <a:rPr lang="en-US" dirty="0">
                <a:latin typeface="Consolas" pitchFamily="49" charset="0"/>
              </a:rPr>
              <a:t>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>
                <a:latin typeface="Consolas" pitchFamily="49" charset="0"/>
              </a:rPr>
              <a:t> &lt;-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centerScreen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size</a:t>
            </a:r>
          </a:p>
          <a:p>
            <a:r>
              <a:rPr lang="en-US" dirty="0">
                <a:latin typeface="Consolas" pitchFamily="49" charset="0"/>
              </a:rPr>
              <a:t>  </a:t>
            </a:r>
            <a:r>
              <a:rPr lang="en-US" dirty="0">
                <a:solidFill>
                  <a:srgbClr val="569CCC"/>
                </a:solidFill>
                <a:latin typeface="Consolas" pitchFamily="49" charset="0"/>
              </a:rPr>
              <a:t>let</a:t>
            </a:r>
          </a:p>
          <a:p>
            <a:r>
              <a:rPr lang="en-US" dirty="0">
                <a:latin typeface="Consolas" pitchFamily="49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title</a:t>
            </a:r>
            <a:r>
              <a:rPr lang="en-US" dirty="0">
                <a:latin typeface="Consolas" pitchFamily="49" charset="0"/>
              </a:rPr>
              <a:t>      = </a:t>
            </a:r>
            <a:r>
              <a:rPr lang="en-US" dirty="0">
                <a:solidFill>
                  <a:srgbClr val="C39178"/>
                </a:solidFill>
                <a:latin typeface="Consolas" pitchFamily="49" charset="0"/>
              </a:rPr>
              <a:t>"Multiplication circle"</a:t>
            </a:r>
          </a:p>
          <a:p>
            <a:r>
              <a:rPr lang="en-US" dirty="0">
                <a:latin typeface="Consolas" pitchFamily="49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background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white</a:t>
            </a:r>
          </a:p>
          <a:p>
            <a:r>
              <a:rPr lang="en-US" dirty="0">
                <a:latin typeface="Consolas" pitchFamily="49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mode</a:t>
            </a:r>
            <a:r>
              <a:rPr lang="en-US" dirty="0">
                <a:latin typeface="Consolas" pitchFamily="49" charset="0"/>
              </a:rPr>
              <a:t>       = </a:t>
            </a:r>
            <a:r>
              <a:rPr lang="en-US" dirty="0" err="1">
                <a:solidFill>
                  <a:srgbClr val="B5CEA8"/>
                </a:solidFill>
                <a:latin typeface="Consolas" pitchFamily="49" charset="0"/>
              </a:rPr>
              <a:t>InWindow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title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size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position</a:t>
            </a:r>
          </a:p>
          <a:p>
            <a:r>
              <a:rPr lang="en-US" dirty="0">
                <a:latin typeface="Consolas" pitchFamily="49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fps</a:t>
            </a:r>
            <a:r>
              <a:rPr lang="en-US" dirty="0">
                <a:latin typeface="Consolas" pitchFamily="49" charset="0"/>
              </a:rPr>
              <a:t>        = </a:t>
            </a:r>
            <a:r>
              <a:rPr lang="en-US" dirty="0">
                <a:solidFill>
                  <a:srgbClr val="B5CEA8"/>
                </a:solidFill>
                <a:latin typeface="Consolas" pitchFamily="49" charset="0"/>
              </a:rPr>
              <a:t>30</a:t>
            </a:r>
          </a:p>
          <a:p>
            <a:r>
              <a:rPr lang="en-US" dirty="0">
                <a:latin typeface="Consolas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simulate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mode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background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fps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model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render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update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53425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Write the main function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619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 and behold!</a:t>
            </a:r>
            <a:endParaRPr lang="ru-RU" dirty="0"/>
          </a:p>
        </p:txBody>
      </p:sp>
      <p:pic>
        <p:nvPicPr>
          <p:cNvPr id="1026" name="Picture 2" descr="C:\Users\Admin\Desktop\Progra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484784"/>
            <a:ext cx="41529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94678" y="1412776"/>
            <a:ext cx="415377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9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590</Words>
  <Application>Microsoft Office PowerPoint</Application>
  <PresentationFormat>Экран (4:3)</PresentationFormat>
  <Paragraphs>132</Paragraphs>
  <Slides>10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Презентация PowerPoint</vt:lpstr>
      <vt:lpstr>Polar coordinate system</vt:lpstr>
      <vt:lpstr>Build a circle</vt:lpstr>
      <vt:lpstr>Draw the lines between the points</vt:lpstr>
      <vt:lpstr>Construct a model</vt:lpstr>
      <vt:lpstr>Draw the model</vt:lpstr>
      <vt:lpstr>Animate the model</vt:lpstr>
      <vt:lpstr>Презентация PowerPoint</vt:lpstr>
      <vt:lpstr>Lo and behold!</vt:lpstr>
      <vt:lpstr>Thanks for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Haskell</dc:title>
  <dc:creator>Admin</dc:creator>
  <cp:lastModifiedBy>Admin</cp:lastModifiedBy>
  <cp:revision>302</cp:revision>
  <dcterms:created xsi:type="dcterms:W3CDTF">2019-11-16T10:50:37Z</dcterms:created>
  <dcterms:modified xsi:type="dcterms:W3CDTF">2019-11-18T20:52:08Z</dcterms:modified>
</cp:coreProperties>
</file>